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6" r:id="rId9"/>
    <p:sldId id="273" r:id="rId10"/>
    <p:sldId id="264" r:id="rId11"/>
    <p:sldId id="265" r:id="rId12"/>
    <p:sldId id="268" r:id="rId13"/>
    <p:sldId id="269" r:id="rId14"/>
    <p:sldId id="274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85176" autoAdjust="0"/>
  </p:normalViewPr>
  <p:slideViewPr>
    <p:cSldViewPr snapToGrid="0">
      <p:cViewPr varScale="1">
        <p:scale>
          <a:sx n="91" d="100"/>
          <a:sy n="91" d="100"/>
        </p:scale>
        <p:origin x="12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3FD3F-8C8E-4727-B140-9BD697901989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FE9BE-1039-4A64-B6EE-93A18331A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6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giữ</a:t>
            </a:r>
            <a:r>
              <a:rPr lang="en-US" dirty="0"/>
              <a:t> electret microphone </a:t>
            </a:r>
            <a:r>
              <a:rPr lang="en-US" dirty="0" err="1"/>
              <a:t>và</a:t>
            </a:r>
            <a:r>
              <a:rPr lang="en-US" dirty="0"/>
              <a:t> MEMS microphone -&gt;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rang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vượt</a:t>
            </a:r>
            <a:r>
              <a:rPr lang="en-US" dirty="0"/>
              <a:t> </a:t>
            </a:r>
            <a:r>
              <a:rPr lang="en-US" dirty="0" err="1"/>
              <a:t>trội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hẳn</a:t>
            </a:r>
            <a:r>
              <a:rPr lang="en-US" dirty="0"/>
              <a:t>, </a:t>
            </a:r>
            <a:r>
              <a:rPr lang="en-US" dirty="0" err="1"/>
              <a:t>lọc</a:t>
            </a:r>
            <a:r>
              <a:rPr lang="en-US" dirty="0"/>
              <a:t> </a:t>
            </a:r>
            <a:r>
              <a:rPr lang="en-US" dirty="0" err="1"/>
              <a:t>ồn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data 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br>
              <a:rPr lang="en-US" dirty="0"/>
            </a:br>
            <a:r>
              <a:rPr lang="en-US" dirty="0" err="1"/>
              <a:t>Chọn</a:t>
            </a:r>
            <a:r>
              <a:rPr lang="en-US" dirty="0"/>
              <a:t> MEMS microphone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,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lọc</a:t>
            </a:r>
            <a:r>
              <a:rPr lang="en-US" dirty="0"/>
              <a:t> </a:t>
            </a:r>
            <a:r>
              <a:rPr lang="en-US" dirty="0" err="1"/>
              <a:t>nhiễu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ồn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, </a:t>
            </a:r>
          </a:p>
          <a:p>
            <a:r>
              <a:rPr lang="en-US" dirty="0" err="1"/>
              <a:t>Có</a:t>
            </a:r>
            <a:r>
              <a:rPr lang="en-US" dirty="0"/>
              <a:t> 2 microphone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2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 =&gt;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MEMS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Mặc</a:t>
            </a:r>
            <a:r>
              <a:rPr lang="en-US" dirty="0"/>
              <a:t> </a:t>
            </a:r>
            <a:r>
              <a:rPr lang="en-US" dirty="0" err="1"/>
              <a:t>dù</a:t>
            </a:r>
            <a:r>
              <a:rPr lang="en-US" dirty="0"/>
              <a:t>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thấp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thụ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BLE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vượt</a:t>
            </a:r>
            <a:r>
              <a:rPr lang="en-US" dirty="0"/>
              <a:t> </a:t>
            </a:r>
            <a:r>
              <a:rPr lang="en-US" dirty="0" err="1"/>
              <a:t>trội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ESP32</a:t>
            </a:r>
          </a:p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đeo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,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mạnh</a:t>
            </a:r>
            <a:r>
              <a:rPr lang="en-US" dirty="0"/>
              <a:t> -&gt;&gt; Bluetooth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lượng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vi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,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ARM (</a:t>
            </a:r>
            <a:r>
              <a:rPr lang="en-US" dirty="0" err="1"/>
              <a:t>Dòng</a:t>
            </a:r>
            <a:r>
              <a:rPr lang="en-US" dirty="0"/>
              <a:t> M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,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,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ko </a:t>
            </a:r>
            <a:r>
              <a:rPr lang="en-US" dirty="0" err="1"/>
              <a:t>dây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36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thoáng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ăng</a:t>
            </a:r>
            <a:r>
              <a:rPr lang="en-US" dirty="0"/>
              <a:t>-ten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BLE (recommend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) </a:t>
            </a:r>
            <a:br>
              <a:rPr lang="en-US" dirty="0"/>
            </a:b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ở </a:t>
            </a:r>
            <a:r>
              <a:rPr lang="en-US" dirty="0" err="1"/>
              <a:t>dưới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thoáng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,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do vi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hay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da</a:t>
            </a:r>
          </a:p>
          <a:p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PCB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, </a:t>
            </a:r>
            <a:r>
              <a:rPr lang="en-US" dirty="0" err="1"/>
              <a:t>tuỳ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vxl</a:t>
            </a:r>
            <a:r>
              <a:rPr lang="en-US" dirty="0"/>
              <a:t> </a:t>
            </a:r>
            <a:r>
              <a:rPr lang="en-US" dirty="0" err="1"/>
              <a:t>vả</a:t>
            </a:r>
            <a:r>
              <a:rPr lang="en-US" dirty="0"/>
              <a:t> mems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 </a:t>
            </a:r>
            <a:r>
              <a:rPr lang="en-US" dirty="0" err="1"/>
              <a:t>đo</a:t>
            </a:r>
            <a:r>
              <a:rPr lang="en-US" dirty="0"/>
              <a:t> ama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phổi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08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DMA,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DMA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2 </a:t>
            </a:r>
            <a:r>
              <a:rPr lang="en-US" dirty="0" err="1"/>
              <a:t>luồng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thẳng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RAM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dirty="0" err="1"/>
              <a:t>cần</a:t>
            </a:r>
            <a:r>
              <a:rPr lang="en-US" dirty="0"/>
              <a:t> 1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tổ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crash, race condition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tốn</a:t>
            </a:r>
            <a:r>
              <a:rPr lang="en-US" dirty="0"/>
              <a:t> dung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endParaRPr lang="en-US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?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?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tỉinhf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gì</a:t>
            </a:r>
            <a:endParaRPr lang="en-US" dirty="0"/>
          </a:p>
          <a:p>
            <a:pPr marL="171450" indent="-171450">
              <a:buFont typeface="Wingdings" panose="05000000000000000000" pitchFamily="2" charset="2"/>
              <a:buChar char="è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50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Trong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tang </a:t>
            </a:r>
            <a:r>
              <a:rPr lang="en-US" dirty="0" err="1"/>
              <a:t>tỉ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tín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ồn</a:t>
            </a:r>
            <a:r>
              <a:rPr lang="en-US" dirty="0"/>
              <a:t>, </a:t>
            </a:r>
          </a:p>
          <a:p>
            <a:r>
              <a:rPr lang="en-US" dirty="0"/>
              <a:t>Trong </a:t>
            </a:r>
            <a:r>
              <a:rPr lang="en-US" dirty="0" err="1"/>
              <a:t>khuôn</a:t>
            </a:r>
            <a:r>
              <a:rPr lang="en-US" dirty="0"/>
              <a:t> </a:t>
            </a:r>
            <a:r>
              <a:rPr lang="en-US" dirty="0" err="1"/>
              <a:t>khổ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dung </a:t>
            </a:r>
            <a:r>
              <a:rPr lang="en-US" dirty="0" err="1"/>
              <a:t>được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47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37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(user)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</a:t>
            </a:r>
            <a:br>
              <a:rPr lang="en-US" dirty="0"/>
            </a:br>
            <a:r>
              <a:rPr lang="en-US" dirty="0" err="1"/>
              <a:t>Dũ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15s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tab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br>
              <a:rPr lang="en-US" dirty="0"/>
            </a:br>
            <a:r>
              <a:rPr lang="en-US" dirty="0"/>
              <a:t>Tab log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file .txt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(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–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tảng</a:t>
            </a:r>
            <a:r>
              <a:rPr lang="en-US" dirty="0"/>
              <a:t> Android, video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92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data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chip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7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FE9BE-1039-4A64-B6EE-93A18331A0D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61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B629-D8BD-DF05-4404-57A567902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DE7BD-50F7-BB95-DA3F-B78492899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4AA6-7C18-F01F-6CD1-67ECD142A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E09E0-612C-BDC1-52C7-B6602177C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C98FF-0F6B-8605-51E9-9A364923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9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7D04-5BF4-9F48-A7AB-CD38DAD71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F58056-400F-801D-0A1A-6518CFB3F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1A054-8956-DE69-368C-CE6FFB5E9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208E1-736D-B171-9B26-189769B2C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1BE7E-332E-BEA5-C536-C038E8F9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509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F924F-BCE7-CB8F-A815-1034B5208C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DA031-EA64-E8A0-1780-A9571E3E7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4A338-B688-DC51-4EAC-45F63671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BB366-1D17-1ECD-F13D-ACAD8117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50A33-745C-943D-2958-BB46FA54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2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8A8B-847B-296E-7DA6-9E7C9C0AC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32D96-487F-84C8-9559-35119729A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5A11D-1659-C990-7385-B5E4DD269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76F7F-B7FA-C2A8-85D0-0FAB4137A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87F1-6198-FC79-BD64-8958FFC7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1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AD9BC-D6BC-9B89-7E4E-59B3C4EFE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71D97-3EE9-E3D3-6EC2-8137AC63C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32A9D-2C44-54E5-9E10-5646DE949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139DD-767A-12B4-FC21-D8893B678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2A6AB-2828-5516-D485-5F8279FCA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847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3FCB6-590E-78AD-4315-FF2E53E78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433E8-71CE-2D57-7827-8EBD4D7D7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41A22-C66E-CE52-5B94-E85ED1B00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2C5D-043A-5B5C-EB1D-4D9BBEA8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733FE-B353-EA7F-7FC9-CFF22C1E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2277A7-D34C-4D67-396F-FF154C0D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7D56C-CBD7-CF1F-1EE9-4F388F2E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60FE3-A6B6-88F5-AFDB-512AC6A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75FA3A-CD65-2D67-8C72-46B6E82AE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FF14A3-AD21-C1C6-FAA8-69DF7E697B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9AA9C-DD0F-B802-EA37-14A0023F4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73FC7F-26DF-4C6F-21B9-0C5384ADD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A3376E-3B5A-1807-6DFB-09138A2E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9C0845-F116-3B71-032E-E06422A80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B0569-FC71-54C2-D85A-64FCFB15B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9D187-0D34-3561-872D-AA877F3FE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8C3EC-2FB4-39E6-FEA4-95462D30C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23EFFE-2FD3-23F0-8E98-F4A50A5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1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02DCE6-CCF4-6D04-D796-E13704464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6E59D8-4F53-4720-A34F-8C283AFEA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A4AE6-B560-02A4-5A67-33483B947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4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9438F-4053-BB1A-3DEA-1E3F5586A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15351-E6A4-F975-0D41-195F74D2A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009AD-00FD-A042-3F85-96220E9B8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77A39-F23D-4E14-675C-1704DC0D6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45F20-A6D6-6CAD-1D3A-1C7D40D04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342FB-2125-F915-A273-0ACE48C2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6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5E3A-3199-EA53-49F5-A4D1F6998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820391-7293-2D6D-AAB4-2774E8AEB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CDD7B2-9B2A-C2F0-9EA0-C3034CC3B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B58CD-CF2A-0E54-0B6D-941325C2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0CF44-25C1-373E-A5BB-63F67A4A5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1721F-BBC0-E20D-8001-7AC29EE9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0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016539-CBB0-A543-BBB1-E023537B7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207CE-93F2-A61A-66F4-B8D2BC8F4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38DD0-0391-015A-50A3-38FFFDBE8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359B23-9815-4957-8393-923C9BC05D0B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C6A56-137F-33F5-3120-E4E831A6D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620C0-8514-06B5-B61C-ECB410BD3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E20EE6-DB2F-4388-A6F6-7EE77B9D5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68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C3DA-9A72-F4CB-B109-751F9DF41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181" y="545932"/>
            <a:ext cx="9577137" cy="1424489"/>
          </a:xfrm>
        </p:spPr>
        <p:txBody>
          <a:bodyPr>
            <a:normAutofit/>
          </a:bodyPr>
          <a:lstStyle/>
          <a:p>
            <a:r>
              <a:rPr lang="en-US" sz="7200" b="1" dirty="0"/>
              <a:t>ĐỒ ÁN TỐT NGHIỆP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9C4B1C6-A309-8A3B-48DB-432FA7B4A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22846"/>
            <a:ext cx="9144000" cy="1194551"/>
          </a:xfrm>
        </p:spPr>
        <p:txBody>
          <a:bodyPr>
            <a:normAutofit/>
          </a:bodyPr>
          <a:lstStyle/>
          <a:p>
            <a:r>
              <a:rPr lang="en-US" sz="3200" b="1" dirty="0"/>
              <a:t>ĐỀ TÀI</a:t>
            </a:r>
            <a:r>
              <a:rPr lang="en-US" sz="3200" dirty="0"/>
              <a:t>: NGHIÊN CỨU PHÁT TRIỂN THIẾT BỊ PHÁT HIỆN HƠI THỞ BẤT THƯỜNG</a:t>
            </a: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BC86CE2A-422A-79BD-D59C-B594E4D46554}"/>
              </a:ext>
            </a:extLst>
          </p:cNvPr>
          <p:cNvSpPr txBox="1"/>
          <p:nvPr/>
        </p:nvSpPr>
        <p:spPr>
          <a:xfrm>
            <a:off x="2428146" y="3745343"/>
            <a:ext cx="3400770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Giảng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viên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hướng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dẫn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:</a:t>
            </a:r>
            <a:endParaRPr lang="vi-VN" sz="2000" dirty="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Giảng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 viên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đồng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hướng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dẫn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:</a:t>
            </a:r>
            <a:endParaRPr sz="20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Sinh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viên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thực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hiện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: </a:t>
            </a:r>
            <a:endParaRPr sz="20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Mã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sinh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viên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: </a:t>
            </a:r>
            <a:endParaRPr sz="20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Lớp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: </a:t>
            </a:r>
            <a:endParaRPr sz="2000" dirty="0"/>
          </a:p>
        </p:txBody>
      </p:sp>
      <p:sp>
        <p:nvSpPr>
          <p:cNvPr id="9" name="Google Shape;100;p2">
            <a:extLst>
              <a:ext uri="{FF2B5EF4-FFF2-40B4-BE49-F238E27FC236}">
                <a16:creationId xmlns:a16="http://schemas.microsoft.com/office/drawing/2014/main" id="{FA8C6AED-0D83-794D-EC56-0DB0947FD971}"/>
              </a:ext>
            </a:extLst>
          </p:cNvPr>
          <p:cNvSpPr txBox="1"/>
          <p:nvPr/>
        </p:nvSpPr>
        <p:spPr>
          <a:xfrm>
            <a:off x="6139736" y="3741577"/>
            <a:ext cx="4744832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PGS.TS Mai Anh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Tuấn</a:t>
            </a:r>
            <a:endParaRPr sz="2000" dirty="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Ths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.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Trần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Ngọc</a:t>
            </a: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vi-VN" sz="2000" dirty="0" err="1">
                <a:latin typeface="Tahoma"/>
                <a:ea typeface="Tahoma"/>
                <a:cs typeface="Tahoma"/>
                <a:sym typeface="Tahoma"/>
              </a:rPr>
              <a:t>Thái</a:t>
            </a:r>
            <a:endParaRPr sz="20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Tahoma"/>
                <a:ea typeface="Tahoma"/>
                <a:cs typeface="Tahoma"/>
                <a:sym typeface="Tahoma"/>
              </a:rPr>
              <a:t>Nguyễn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 Minh Tú </a:t>
            </a:r>
            <a:endParaRPr sz="2000"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20021203 </a:t>
            </a:r>
            <a:endParaRPr lang="vi-VN" sz="2000" dirty="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>
                <a:latin typeface="Tahoma"/>
                <a:ea typeface="Tahoma"/>
                <a:cs typeface="Tahoma"/>
                <a:sym typeface="Tahoma"/>
              </a:rPr>
              <a:t>K6</a:t>
            </a:r>
            <a:r>
              <a:rPr lang="en-US" sz="2000" dirty="0">
                <a:latin typeface="Tahoma"/>
                <a:ea typeface="Tahoma"/>
                <a:cs typeface="Tahoma"/>
                <a:sym typeface="Tahoma"/>
              </a:rPr>
              <a:t>5 M CLC3</a:t>
            </a:r>
          </a:p>
        </p:txBody>
      </p:sp>
    </p:spTree>
    <p:extLst>
      <p:ext uri="{BB962C8B-B14F-4D97-AF65-F5344CB8AC3E}">
        <p14:creationId xmlns:p14="http://schemas.microsoft.com/office/powerpoint/2010/main" val="3880798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7C4C3-68F5-7503-C007-8F49B0071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31" y="212726"/>
            <a:ext cx="5676900" cy="654049"/>
          </a:xfrm>
        </p:spPr>
        <p:txBody>
          <a:bodyPr>
            <a:normAutofit/>
          </a:bodyPr>
          <a:lstStyle/>
          <a:p>
            <a:r>
              <a:rPr lang="en-US" sz="3600" dirty="0"/>
              <a:t>ỨNG DỤNG ĐIỆN THOẠI</a:t>
            </a:r>
          </a:p>
        </p:txBody>
      </p:sp>
      <p:pic>
        <p:nvPicPr>
          <p:cNvPr id="2052" name="Picture 4" descr="No description available.">
            <a:extLst>
              <a:ext uri="{FF2B5EF4-FFF2-40B4-BE49-F238E27FC236}">
                <a16:creationId xmlns:a16="http://schemas.microsoft.com/office/drawing/2014/main" id="{A82C53E6-A28B-4DBA-B8E7-702519A85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957" y="93009"/>
            <a:ext cx="3022838" cy="638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4">
            <a:extLst>
              <a:ext uri="{FF2B5EF4-FFF2-40B4-BE49-F238E27FC236}">
                <a16:creationId xmlns:a16="http://schemas.microsoft.com/office/drawing/2014/main" id="{4F9A04CA-FA07-8F3D-19DF-65D18421C6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 descr="A screenshot of a device&#10;&#10;Description automatically generated">
            <a:extLst>
              <a:ext uri="{FF2B5EF4-FFF2-40B4-BE49-F238E27FC236}">
                <a16:creationId xmlns:a16="http://schemas.microsoft.com/office/drawing/2014/main" id="{3CFF2FB0-094E-9AB3-713E-BA6BCF532B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438" y="93009"/>
            <a:ext cx="2925618" cy="63388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5E444F9-1AA1-780B-C9D2-7C8BE9E51DFE}"/>
              </a:ext>
            </a:extLst>
          </p:cNvPr>
          <p:cNvSpPr txBox="1"/>
          <p:nvPr/>
        </p:nvSpPr>
        <p:spPr>
          <a:xfrm>
            <a:off x="221768" y="2492485"/>
            <a:ext cx="4087019" cy="379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đó</a:t>
            </a: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data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10 </a:t>
            </a:r>
            <a:r>
              <a:rPr lang="en-US" dirty="0" err="1"/>
              <a:t>giây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7DF143-B9BB-CB49-5B1A-F41697800391}"/>
              </a:ext>
            </a:extLst>
          </p:cNvPr>
          <p:cNvSpPr txBox="1"/>
          <p:nvPr/>
        </p:nvSpPr>
        <p:spPr>
          <a:xfrm>
            <a:off x="5876131" y="6498349"/>
            <a:ext cx="2533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6E3388-74DA-1100-0676-50038A393206}"/>
              </a:ext>
            </a:extLst>
          </p:cNvPr>
          <p:cNvSpPr txBox="1"/>
          <p:nvPr/>
        </p:nvSpPr>
        <p:spPr>
          <a:xfrm>
            <a:off x="9434547" y="6473216"/>
            <a:ext cx="2533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hơi</a:t>
            </a:r>
            <a:r>
              <a:rPr lang="en-US" dirty="0"/>
              <a:t> </a:t>
            </a:r>
            <a:r>
              <a:rPr lang="en-US" dirty="0" err="1"/>
              <a:t>thở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C686A3-3EC9-8FCB-5A3D-B13318F3089E}"/>
              </a:ext>
            </a:extLst>
          </p:cNvPr>
          <p:cNvSpPr txBox="1"/>
          <p:nvPr/>
        </p:nvSpPr>
        <p:spPr>
          <a:xfrm>
            <a:off x="221768" y="1356464"/>
            <a:ext cx="2501462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tảng</a:t>
            </a:r>
            <a:r>
              <a:rPr lang="en-US" dirty="0"/>
              <a:t>: Android 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: Dart</a:t>
            </a:r>
          </a:p>
        </p:txBody>
      </p:sp>
    </p:spTree>
    <p:extLst>
      <p:ext uri="{BB962C8B-B14F-4D97-AF65-F5344CB8AC3E}">
        <p14:creationId xmlns:p14="http://schemas.microsoft.com/office/powerpoint/2010/main" val="3770486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o description available.">
            <a:extLst>
              <a:ext uri="{FF2B5EF4-FFF2-40B4-BE49-F238E27FC236}">
                <a16:creationId xmlns:a16="http://schemas.microsoft.com/office/drawing/2014/main" id="{E8DF34E9-F802-0F24-25EA-95A69DD7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986" y="81154"/>
            <a:ext cx="2956059" cy="640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No description available.">
            <a:extLst>
              <a:ext uri="{FF2B5EF4-FFF2-40B4-BE49-F238E27FC236}">
                <a16:creationId xmlns:a16="http://schemas.microsoft.com/office/drawing/2014/main" id="{D8AE4A89-8A64-4D6A-F1A0-D1D47832D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994" y="81154"/>
            <a:ext cx="2918620" cy="632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EB2153-B05F-AF0E-B1DF-3FE9265C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31" y="212726"/>
            <a:ext cx="5676900" cy="654049"/>
          </a:xfrm>
        </p:spPr>
        <p:txBody>
          <a:bodyPr>
            <a:normAutofit/>
          </a:bodyPr>
          <a:lstStyle/>
          <a:p>
            <a:r>
              <a:rPr lang="en-US" sz="3600" dirty="0"/>
              <a:t>ỨNG DỤNG ĐIỆN THOẠI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E2C549-E4F7-A841-496F-56C4CAF2E0EF}"/>
              </a:ext>
            </a:extLst>
          </p:cNvPr>
          <p:cNvSpPr txBox="1"/>
          <p:nvPr/>
        </p:nvSpPr>
        <p:spPr>
          <a:xfrm>
            <a:off x="199230" y="1188092"/>
            <a:ext cx="4087019" cy="2545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-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text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87922F-32B8-2459-730A-2EF54E8B7FFF}"/>
              </a:ext>
            </a:extLst>
          </p:cNvPr>
          <p:cNvSpPr txBox="1"/>
          <p:nvPr/>
        </p:nvSpPr>
        <p:spPr>
          <a:xfrm>
            <a:off x="6296545" y="6450411"/>
            <a:ext cx="181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3228D-6125-F5AE-68DA-D7EA64276D2F}"/>
              </a:ext>
            </a:extLst>
          </p:cNvPr>
          <p:cNvSpPr txBox="1"/>
          <p:nvPr/>
        </p:nvSpPr>
        <p:spPr>
          <a:xfrm>
            <a:off x="9313671" y="6491597"/>
            <a:ext cx="181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4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5C74EA-D393-E96B-F111-AD4A750E0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86" y="1136034"/>
            <a:ext cx="9984828" cy="1511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BB8137-ED8B-D290-7785-49AE27BC3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586" y="2833378"/>
            <a:ext cx="9984828" cy="16834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46DD58-C624-4BFA-FB55-D2AA5CA52A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308" y="4702350"/>
            <a:ext cx="9984828" cy="18910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CA00AE6-7149-9B88-2427-4273151B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55" y="321722"/>
            <a:ext cx="8222109" cy="462743"/>
          </a:xfrm>
        </p:spPr>
        <p:txBody>
          <a:bodyPr>
            <a:normAutofit fontScale="90000"/>
          </a:bodyPr>
          <a:lstStyle/>
          <a:p>
            <a:r>
              <a:rPr lang="en-US" dirty="0"/>
              <a:t>TIẾNG THỞ BÌNH THƯỜNG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A5A7F1-9567-7EA2-E530-532858576058}"/>
              </a:ext>
            </a:extLst>
          </p:cNvPr>
          <p:cNvSpPr txBox="1"/>
          <p:nvPr/>
        </p:nvSpPr>
        <p:spPr>
          <a:xfrm rot="16200000">
            <a:off x="481138" y="1530538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71D58-965B-38AA-395F-3885787174C5}"/>
              </a:ext>
            </a:extLst>
          </p:cNvPr>
          <p:cNvSpPr txBox="1"/>
          <p:nvPr/>
        </p:nvSpPr>
        <p:spPr>
          <a:xfrm rot="16200000">
            <a:off x="454860" y="3327807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1ED291-A9E5-AB4E-4A65-510F5B429181}"/>
              </a:ext>
            </a:extLst>
          </p:cNvPr>
          <p:cNvSpPr txBox="1"/>
          <p:nvPr/>
        </p:nvSpPr>
        <p:spPr>
          <a:xfrm rot="16200000">
            <a:off x="481138" y="5253845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7BB64C-5B26-BCD6-B74B-19995095BA3A}"/>
              </a:ext>
            </a:extLst>
          </p:cNvPr>
          <p:cNvSpPr txBox="1"/>
          <p:nvPr/>
        </p:nvSpPr>
        <p:spPr>
          <a:xfrm>
            <a:off x="5623034" y="2512078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2F442F-2413-2C52-8EC1-87BC4A7805AA}"/>
              </a:ext>
            </a:extLst>
          </p:cNvPr>
          <p:cNvSpPr txBox="1"/>
          <p:nvPr/>
        </p:nvSpPr>
        <p:spPr>
          <a:xfrm>
            <a:off x="5623034" y="4363776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4DB346-1ADF-5D9F-1AD3-ACA51575F17D}"/>
              </a:ext>
            </a:extLst>
          </p:cNvPr>
          <p:cNvSpPr txBox="1"/>
          <p:nvPr/>
        </p:nvSpPr>
        <p:spPr>
          <a:xfrm>
            <a:off x="5628287" y="6488668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2395277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87E5F4-9944-919D-E8F8-73D5A60CD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448" y="1026659"/>
            <a:ext cx="8839199" cy="1638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062C9F-B894-9EE6-0809-F724DF3A9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446" y="2974789"/>
            <a:ext cx="8839200" cy="163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D98B55-22F0-F671-9E93-1FA586479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446" y="4855242"/>
            <a:ext cx="8839201" cy="163830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C564D0A-E620-C6C4-EA94-8603E7D2E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55" y="321722"/>
            <a:ext cx="8222109" cy="462743"/>
          </a:xfrm>
        </p:spPr>
        <p:txBody>
          <a:bodyPr>
            <a:normAutofit fontScale="90000"/>
          </a:bodyPr>
          <a:lstStyle/>
          <a:p>
            <a:r>
              <a:rPr lang="en-US" dirty="0"/>
              <a:t>TIẾNG THỞ KHÒ KHÈ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742B9-638E-F163-1E2B-7041BC5EE87F}"/>
              </a:ext>
            </a:extLst>
          </p:cNvPr>
          <p:cNvSpPr txBox="1"/>
          <p:nvPr/>
        </p:nvSpPr>
        <p:spPr>
          <a:xfrm rot="16200000">
            <a:off x="848998" y="1637283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E19639-2562-FF0F-0329-706B872C5D6C}"/>
              </a:ext>
            </a:extLst>
          </p:cNvPr>
          <p:cNvSpPr txBox="1"/>
          <p:nvPr/>
        </p:nvSpPr>
        <p:spPr>
          <a:xfrm rot="16200000">
            <a:off x="848998" y="3470058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97FCDD-2B71-33FF-D98B-62E1C3DACCF8}"/>
              </a:ext>
            </a:extLst>
          </p:cNvPr>
          <p:cNvSpPr txBox="1"/>
          <p:nvPr/>
        </p:nvSpPr>
        <p:spPr>
          <a:xfrm rot="16200000">
            <a:off x="988679" y="5108358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9C794-1B9C-3858-7B1E-3CB6E0B94682}"/>
              </a:ext>
            </a:extLst>
          </p:cNvPr>
          <p:cNvSpPr txBox="1"/>
          <p:nvPr/>
        </p:nvSpPr>
        <p:spPr>
          <a:xfrm>
            <a:off x="5370782" y="2606536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208343-A9BE-C2F9-A792-AC3FBA1C3662}"/>
              </a:ext>
            </a:extLst>
          </p:cNvPr>
          <p:cNvSpPr txBox="1"/>
          <p:nvPr/>
        </p:nvSpPr>
        <p:spPr>
          <a:xfrm>
            <a:off x="5418080" y="4485910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443DEE-757B-C87C-3A8F-1A662F0BAF12}"/>
              </a:ext>
            </a:extLst>
          </p:cNvPr>
          <p:cNvSpPr txBox="1"/>
          <p:nvPr/>
        </p:nvSpPr>
        <p:spPr>
          <a:xfrm>
            <a:off x="5418080" y="6366364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1283484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4B1A-DA81-9291-8060-F812E532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55" y="321722"/>
            <a:ext cx="8222109" cy="462743"/>
          </a:xfrm>
        </p:spPr>
        <p:txBody>
          <a:bodyPr>
            <a:normAutofit fontScale="90000"/>
          </a:bodyPr>
          <a:lstStyle/>
          <a:p>
            <a:r>
              <a:rPr lang="en-US" dirty="0"/>
              <a:t>TIẾNG THỞ RHONCHI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9E8DE9-04E2-3F80-C0D9-DEDC083C1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2565" y="2975868"/>
            <a:ext cx="9532881" cy="148608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909FFC-20A8-5A20-A38D-5F6A979ED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309" y="1217153"/>
            <a:ext cx="9532881" cy="14860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837F92-43DE-ECBB-0FE3-265C4FE00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308" y="4734583"/>
            <a:ext cx="9532881" cy="16093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2E45D-402A-5FC2-B8AF-3269EC607EE8}"/>
              </a:ext>
            </a:extLst>
          </p:cNvPr>
          <p:cNvSpPr txBox="1"/>
          <p:nvPr/>
        </p:nvSpPr>
        <p:spPr>
          <a:xfrm rot="16200000">
            <a:off x="454860" y="1672013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DB424-F1DB-A360-F6D1-72C2ED7AB070}"/>
              </a:ext>
            </a:extLst>
          </p:cNvPr>
          <p:cNvSpPr txBox="1"/>
          <p:nvPr/>
        </p:nvSpPr>
        <p:spPr>
          <a:xfrm rot="16200000">
            <a:off x="454860" y="3327807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6CDC16-03C4-A8EF-A55D-C91BE391A38F}"/>
              </a:ext>
            </a:extLst>
          </p:cNvPr>
          <p:cNvSpPr txBox="1"/>
          <p:nvPr/>
        </p:nvSpPr>
        <p:spPr>
          <a:xfrm rot="16200000">
            <a:off x="454860" y="5354577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693662-0EFD-7864-E541-CDA3ABDF288D}"/>
              </a:ext>
            </a:extLst>
          </p:cNvPr>
          <p:cNvSpPr txBox="1"/>
          <p:nvPr/>
        </p:nvSpPr>
        <p:spPr>
          <a:xfrm>
            <a:off x="5370782" y="2606536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CB269A-BF91-0BA8-94A6-AF261F8073F0}"/>
              </a:ext>
            </a:extLst>
          </p:cNvPr>
          <p:cNvSpPr txBox="1"/>
          <p:nvPr/>
        </p:nvSpPr>
        <p:spPr>
          <a:xfrm>
            <a:off x="5370782" y="4413603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336C4E-7FDF-6F1D-46B2-FA0D4D0A6FB2}"/>
              </a:ext>
            </a:extLst>
          </p:cNvPr>
          <p:cNvSpPr txBox="1"/>
          <p:nvPr/>
        </p:nvSpPr>
        <p:spPr>
          <a:xfrm>
            <a:off x="5370782" y="6220670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3009382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3ED66-69C6-BED5-D1A8-960002000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E3A5D-F11C-DCC8-370F-58CFBD2CC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chip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hơi</a:t>
            </a:r>
            <a:r>
              <a:rPr lang="en-US" dirty="0"/>
              <a:t> </a:t>
            </a:r>
            <a:r>
              <a:rPr lang="en-US" dirty="0" err="1"/>
              <a:t>thở</a:t>
            </a:r>
            <a:endParaRPr lang="en-US" dirty="0"/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endParaRPr lang="en-US" dirty="0"/>
          </a:p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,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sạc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tốc</a:t>
            </a:r>
            <a:r>
              <a:rPr lang="en-US" dirty="0"/>
              <a:t>,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0282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D9AE1-EB75-87DA-60F9-3F1092D41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962" y="2636017"/>
            <a:ext cx="7458075" cy="1325563"/>
          </a:xfrm>
        </p:spPr>
        <p:txBody>
          <a:bodyPr/>
          <a:lstStyle/>
          <a:p>
            <a:pPr algn="ctr"/>
            <a:r>
              <a:rPr lang="en-US" dirty="0"/>
              <a:t>CẢM ƠN THẦY CÔ VÀ CÁC BẠN ĐÃ CHÚ Ý LẮNG NGHE</a:t>
            </a:r>
          </a:p>
        </p:txBody>
      </p:sp>
    </p:spTree>
    <p:extLst>
      <p:ext uri="{BB962C8B-B14F-4D97-AF65-F5344CB8AC3E}">
        <p14:creationId xmlns:p14="http://schemas.microsoft.com/office/powerpoint/2010/main" val="115208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153" name="Arc 615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0D0945-5E76-DF6A-7D29-25D1F9301F21}"/>
              </a:ext>
            </a:extLst>
          </p:cNvPr>
          <p:cNvSpPr txBox="1"/>
          <p:nvPr/>
        </p:nvSpPr>
        <p:spPr>
          <a:xfrm>
            <a:off x="362453" y="113524"/>
            <a:ext cx="54588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ĐẶT VẤN ĐỀ</a:t>
            </a:r>
          </a:p>
        </p:txBody>
      </p:sp>
      <p:sp>
        <p:nvSpPr>
          <p:cNvPr id="6155" name="Freeform: Shape 615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146" name="Picture 2" descr="Nghe phổi và nhận định các tiếng bệnh lý khi nghe phổi">
            <a:extLst>
              <a:ext uri="{FF2B5EF4-FFF2-40B4-BE49-F238E27FC236}">
                <a16:creationId xmlns:a16="http://schemas.microsoft.com/office/drawing/2014/main" id="{CE111F55-4C2B-0E02-441C-7E6B886BE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82" y="1552610"/>
            <a:ext cx="4777381" cy="358303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607F97-2EE4-4C95-CE90-7A5358DB995C}"/>
              </a:ext>
            </a:extLst>
          </p:cNvPr>
          <p:cNvSpPr txBox="1"/>
          <p:nvPr/>
        </p:nvSpPr>
        <p:spPr>
          <a:xfrm>
            <a:off x="5832475" y="1424881"/>
            <a:ext cx="5458838" cy="2530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Phổi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hô</a:t>
            </a:r>
            <a:r>
              <a:rPr lang="en-US" dirty="0"/>
              <a:t> </a:t>
            </a:r>
            <a:r>
              <a:rPr lang="en-US" dirty="0" err="1"/>
              <a:t>hấp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,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hưởng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Việt</a:t>
            </a:r>
            <a:r>
              <a:rPr lang="en-US" dirty="0"/>
              <a:t> Nam: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 </a:t>
            </a:r>
            <a:r>
              <a:rPr lang="en-US" dirty="0" err="1"/>
              <a:t>Tỉ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phổi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, </a:t>
            </a:r>
            <a:r>
              <a:rPr lang="en-US" dirty="0" err="1"/>
              <a:t>số</a:t>
            </a:r>
            <a:r>
              <a:rPr lang="en-US" dirty="0"/>
              <a:t> ca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chiếm</a:t>
            </a:r>
            <a:r>
              <a:rPr lang="en-US" dirty="0"/>
              <a:t> 14,4%. 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chữa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</a:p>
          <a:p>
            <a:pPr marL="114300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95%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y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nay.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23A368-E5FD-F74D-116E-C703EA939B79}"/>
              </a:ext>
            </a:extLst>
          </p:cNvPr>
          <p:cNvSpPr txBox="1"/>
          <p:nvPr/>
        </p:nvSpPr>
        <p:spPr>
          <a:xfrm>
            <a:off x="5869244" y="4147188"/>
            <a:ext cx="59340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Mục</a:t>
            </a:r>
            <a:r>
              <a:rPr lang="en-US" b="1" dirty="0"/>
              <a:t> </a:t>
            </a:r>
            <a:r>
              <a:rPr lang="en-US" b="1" dirty="0" err="1"/>
              <a:t>tiêu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r>
              <a:rPr lang="en-US" b="1" dirty="0"/>
              <a:t> </a:t>
            </a:r>
            <a:r>
              <a:rPr lang="en-US" b="1" dirty="0" err="1"/>
              <a:t>tài</a:t>
            </a:r>
            <a:r>
              <a:rPr lang="en-US" b="1" dirty="0"/>
              <a:t>: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dây</a:t>
            </a:r>
            <a:r>
              <a:rPr lang="en-US" dirty="0"/>
              <a:t>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dung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khoẻ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Mục</a:t>
            </a:r>
            <a:r>
              <a:rPr lang="en-US" b="1" dirty="0"/>
              <a:t> </a:t>
            </a:r>
            <a:r>
              <a:rPr lang="en-US" b="1" dirty="0" err="1"/>
              <a:t>tiêu</a:t>
            </a:r>
            <a:r>
              <a:rPr lang="en-US" b="1" dirty="0"/>
              <a:t> </a:t>
            </a:r>
            <a:r>
              <a:rPr lang="en-US" b="1" dirty="0" err="1"/>
              <a:t>trong</a:t>
            </a:r>
            <a:r>
              <a:rPr lang="en-US" b="1" dirty="0"/>
              <a:t> </a:t>
            </a:r>
            <a:r>
              <a:rPr lang="en-US" b="1" dirty="0" err="1"/>
              <a:t>khuôn</a:t>
            </a:r>
            <a:r>
              <a:rPr lang="en-US" b="1" dirty="0"/>
              <a:t> </a:t>
            </a:r>
            <a:r>
              <a:rPr lang="en-US" b="1" dirty="0" err="1"/>
              <a:t>khổ</a:t>
            </a:r>
            <a:r>
              <a:rPr lang="en-US" b="1" dirty="0"/>
              <a:t> </a:t>
            </a:r>
            <a:r>
              <a:rPr lang="en-US" b="1" dirty="0" err="1"/>
              <a:t>đồ</a:t>
            </a:r>
            <a:r>
              <a:rPr lang="en-US" b="1" dirty="0"/>
              <a:t> </a:t>
            </a:r>
            <a:r>
              <a:rPr lang="en-US" b="1" dirty="0" err="1"/>
              <a:t>án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hơi</a:t>
            </a:r>
            <a:r>
              <a:rPr lang="en-US" dirty="0"/>
              <a:t> </a:t>
            </a:r>
            <a:r>
              <a:rPr lang="en-US" dirty="0" err="1"/>
              <a:t>thở</a:t>
            </a:r>
            <a:r>
              <a:rPr lang="en-US" dirty="0"/>
              <a:t> 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đắn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462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E56BB5-A514-1741-F042-632BEA5A60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733979"/>
              </p:ext>
            </p:extLst>
          </p:nvPr>
        </p:nvGraphicFramePr>
        <p:xfrm>
          <a:off x="612839" y="3474721"/>
          <a:ext cx="10407319" cy="3063986"/>
        </p:xfrm>
        <a:graphic>
          <a:graphicData uri="http://schemas.openxmlformats.org/drawingml/2006/table">
            <a:tbl>
              <a:tblPr firstRow="1" firstCol="1" bandRow="1"/>
              <a:tblGrid>
                <a:gridCol w="2428802">
                  <a:extLst>
                    <a:ext uri="{9D8B030D-6E8A-4147-A177-3AD203B41FA5}">
                      <a16:colId xmlns:a16="http://schemas.microsoft.com/office/drawing/2014/main" val="1475860643"/>
                    </a:ext>
                  </a:extLst>
                </a:gridCol>
                <a:gridCol w="2845760">
                  <a:extLst>
                    <a:ext uri="{9D8B030D-6E8A-4147-A177-3AD203B41FA5}">
                      <a16:colId xmlns:a16="http://schemas.microsoft.com/office/drawing/2014/main" val="2556850990"/>
                    </a:ext>
                  </a:extLst>
                </a:gridCol>
                <a:gridCol w="5132757">
                  <a:extLst>
                    <a:ext uri="{9D8B030D-6E8A-4147-A177-3AD203B41FA5}">
                      <a16:colId xmlns:a16="http://schemas.microsoft.com/office/drawing/2014/main" val="2734961291"/>
                    </a:ext>
                  </a:extLst>
                </a:gridCol>
              </a:tblGrid>
              <a:tr h="4055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Âm phổi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Dải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tần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số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Đặc điểm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8033064"/>
                  </a:ext>
                </a:extLst>
              </a:tr>
              <a:tr h="8665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Bình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thường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50 Hz - 1000 Hz, </a:t>
                      </a:r>
                      <a:endParaRPr lang="en-US" sz="18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lên đến 2500 Hz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Hít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vào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nhẹ</a:t>
                      </a:r>
                      <a:r>
                        <a:rPr lang="vi-VN" sz="1800" dirty="0">
                          <a:effectLst/>
                        </a:rPr>
                        <a:t>, </a:t>
                      </a:r>
                      <a:r>
                        <a:rPr lang="vi-VN" sz="1800" dirty="0" err="1">
                          <a:effectLst/>
                        </a:rPr>
                        <a:t>dài</a:t>
                      </a:r>
                      <a:r>
                        <a:rPr lang="vi-VN" sz="1800" dirty="0">
                          <a:effectLst/>
                        </a:rPr>
                        <a:t> hơn </a:t>
                      </a:r>
                      <a:r>
                        <a:rPr lang="vi-VN" sz="1800" dirty="0" err="1">
                          <a:effectLst/>
                        </a:rPr>
                        <a:t>và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nạp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khí</a:t>
                      </a:r>
                      <a:r>
                        <a:rPr lang="vi-VN" sz="1800" dirty="0">
                          <a:effectLst/>
                        </a:rPr>
                        <a:t> khi </a:t>
                      </a:r>
                      <a:r>
                        <a:rPr lang="vi-VN" sz="1800" dirty="0" err="1">
                          <a:effectLst/>
                        </a:rPr>
                        <a:t>thở</a:t>
                      </a:r>
                      <a:r>
                        <a:rPr lang="vi-VN" sz="1800" dirty="0">
                          <a:effectLst/>
                        </a:rPr>
                        <a:t> ra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3379120"/>
                  </a:ext>
                </a:extLst>
              </a:tr>
              <a:tr h="59647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Thở</a:t>
                      </a:r>
                      <a:r>
                        <a:rPr lang="vi-VN" sz="1800" dirty="0">
                          <a:effectLst/>
                        </a:rPr>
                        <a:t> ran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100 </a:t>
                      </a:r>
                      <a:r>
                        <a:rPr lang="vi-VN" sz="1800" dirty="0" err="1">
                          <a:effectLst/>
                        </a:rPr>
                        <a:t>Hz</a:t>
                      </a:r>
                      <a:r>
                        <a:rPr lang="vi-VN" sz="1800" dirty="0">
                          <a:effectLst/>
                        </a:rPr>
                        <a:t> - 2000 </a:t>
                      </a:r>
                      <a:r>
                        <a:rPr lang="vi-VN" sz="1800" dirty="0" err="1">
                          <a:effectLst/>
                        </a:rPr>
                        <a:t>Hz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Thời lượng (hít vào + thở ra) &lt; 20 ms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2562237"/>
                  </a:ext>
                </a:extLst>
              </a:tr>
              <a:tr h="6033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Thở khò khè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</a:rPr>
                        <a:t>100 Hz – 1000 Hz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80 ms &lt; Thời lượng &lt; 250 ms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1391609"/>
                  </a:ext>
                </a:extLst>
              </a:tr>
              <a:tr h="5920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Tiếng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thở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Rhonchi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</a:rPr>
                        <a:t>&lt; 300Hz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vi-VN" sz="1800" dirty="0" err="1">
                          <a:effectLst/>
                        </a:rPr>
                        <a:t>Thời</a:t>
                      </a:r>
                      <a:r>
                        <a:rPr lang="vi-VN" sz="1800" dirty="0">
                          <a:effectLst/>
                        </a:rPr>
                        <a:t> </a:t>
                      </a:r>
                      <a:r>
                        <a:rPr lang="vi-VN" sz="1800" dirty="0" err="1">
                          <a:effectLst/>
                        </a:rPr>
                        <a:t>lượng</a:t>
                      </a:r>
                      <a:r>
                        <a:rPr lang="vi-VN" sz="1800" dirty="0">
                          <a:effectLst/>
                        </a:rPr>
                        <a:t> &gt; 100 </a:t>
                      </a:r>
                      <a:r>
                        <a:rPr lang="vi-VN" sz="1800" dirty="0" err="1">
                          <a:effectLst/>
                        </a:rPr>
                        <a:t>ms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45390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BFAD1BE-631B-5888-CF61-E91B55ED1DCF}"/>
              </a:ext>
            </a:extLst>
          </p:cNvPr>
          <p:cNvSpPr txBox="1"/>
          <p:nvPr/>
        </p:nvSpPr>
        <p:spPr>
          <a:xfrm>
            <a:off x="612839" y="217134"/>
            <a:ext cx="11157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Â</a:t>
            </a:r>
            <a:r>
              <a:rPr lang="en-US" dirty="0"/>
              <a:t>m </a:t>
            </a:r>
            <a:r>
              <a:rPr lang="vi-VN" dirty="0"/>
              <a:t>thanh:</a:t>
            </a:r>
            <a:r>
              <a:rPr lang="en-US" dirty="0"/>
              <a:t> </a:t>
            </a:r>
            <a:r>
              <a:rPr lang="en-US" dirty="0" err="1">
                <a:latin typeface="Arial (Body)"/>
              </a:rPr>
              <a:t>sự</a:t>
            </a:r>
            <a:r>
              <a:rPr lang="en-US" dirty="0">
                <a:latin typeface="Arial (Body)"/>
              </a:rPr>
              <a:t> rung </a:t>
            </a:r>
            <a:r>
              <a:rPr lang="en-US" dirty="0" err="1">
                <a:latin typeface="Arial (Body)"/>
              </a:rPr>
              <a:t>động</a:t>
            </a:r>
            <a:r>
              <a:rPr lang="en-US" dirty="0">
                <a:latin typeface="Arial (Body)"/>
              </a:rPr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hạt</a:t>
            </a:r>
            <a:r>
              <a:rPr lang="vi-VN" dirty="0"/>
              <a:t> </a:t>
            </a:r>
            <a:r>
              <a:rPr lang="vi-VN" dirty="0" err="1"/>
              <a:t>vật</a:t>
            </a:r>
            <a:r>
              <a:rPr lang="vi-VN" dirty="0"/>
              <a:t> </a:t>
            </a:r>
            <a:r>
              <a:rPr lang="vi-VN" dirty="0" err="1"/>
              <a:t>chất</a:t>
            </a:r>
            <a:r>
              <a:rPr lang="vi-VN" dirty="0"/>
              <a:t> </a:t>
            </a:r>
            <a:r>
              <a:rPr lang="vi-VN" dirty="0" err="1"/>
              <a:t>cấu</a:t>
            </a:r>
            <a:r>
              <a:rPr lang="vi-VN" dirty="0"/>
              <a:t> </a:t>
            </a:r>
            <a:r>
              <a:rPr lang="vi-VN" dirty="0" err="1"/>
              <a:t>tạo</a:t>
            </a:r>
            <a:r>
              <a:rPr lang="vi-VN" dirty="0"/>
              <a:t> nên </a:t>
            </a:r>
            <a:r>
              <a:rPr lang="vi-VN" dirty="0" err="1"/>
              <a:t>vật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(phân </a:t>
            </a:r>
            <a:r>
              <a:rPr lang="vi-VN" dirty="0" err="1"/>
              <a:t>tử</a:t>
            </a:r>
            <a:r>
              <a:rPr lang="vi-VN" dirty="0"/>
              <a:t>, nguyên </a:t>
            </a:r>
            <a:r>
              <a:rPr lang="vi-VN" dirty="0" err="1"/>
              <a:t>tử</a:t>
            </a:r>
            <a:r>
              <a:rPr lang="vi-VN" dirty="0"/>
              <a:t>,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hạt</a:t>
            </a:r>
            <a:r>
              <a:rPr lang="vi-VN" dirty="0"/>
              <a:t>...), </a:t>
            </a:r>
            <a:r>
              <a:rPr lang="vi-VN" dirty="0" err="1"/>
              <a:t>truyền</a:t>
            </a:r>
            <a:r>
              <a:rPr lang="vi-VN" dirty="0"/>
              <a:t> trong môi </a:t>
            </a:r>
            <a:r>
              <a:rPr lang="vi-VN" dirty="0" err="1"/>
              <a:t>trường</a:t>
            </a:r>
            <a:r>
              <a:rPr lang="vi-VN" dirty="0"/>
              <a:t> </a:t>
            </a:r>
            <a:r>
              <a:rPr lang="vi-VN" dirty="0" err="1"/>
              <a:t>truyền</a:t>
            </a:r>
            <a:r>
              <a:rPr lang="vi-VN" dirty="0"/>
              <a:t> âm </a:t>
            </a:r>
            <a:r>
              <a:rPr lang="vi-VN" dirty="0" err="1"/>
              <a:t>từ</a:t>
            </a:r>
            <a:r>
              <a:rPr lang="vi-VN" dirty="0"/>
              <a:t> </a:t>
            </a:r>
            <a:r>
              <a:rPr lang="vi-VN" dirty="0" err="1"/>
              <a:t>vị</a:t>
            </a:r>
            <a:r>
              <a:rPr lang="vi-VN" dirty="0"/>
              <a:t> </a:t>
            </a:r>
            <a:r>
              <a:rPr lang="vi-VN" dirty="0" err="1"/>
              <a:t>trí</a:t>
            </a:r>
            <a:r>
              <a:rPr lang="vi-VN" dirty="0"/>
              <a:t> </a:t>
            </a:r>
            <a:r>
              <a:rPr lang="vi-VN" dirty="0" err="1"/>
              <a:t>này</a:t>
            </a:r>
            <a:r>
              <a:rPr lang="vi-VN" dirty="0"/>
              <a:t> sang </a:t>
            </a:r>
            <a:r>
              <a:rPr lang="vi-VN" dirty="0" err="1"/>
              <a:t>vị</a:t>
            </a:r>
            <a:r>
              <a:rPr lang="vi-VN" dirty="0"/>
              <a:t> </a:t>
            </a:r>
            <a:r>
              <a:rPr lang="vi-VN" dirty="0" err="1"/>
              <a:t>trí</a:t>
            </a:r>
            <a:r>
              <a:rPr lang="vi-VN" dirty="0"/>
              <a:t> </a:t>
            </a:r>
            <a:r>
              <a:rPr lang="vi-VN" dirty="0" err="1"/>
              <a:t>khác</a:t>
            </a:r>
            <a:r>
              <a:rPr lang="vi-VN" dirty="0"/>
              <a:t>.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A3613B-E905-3972-4AB8-F20A17899B61}"/>
                  </a:ext>
                </a:extLst>
              </p:cNvPr>
              <p:cNvSpPr txBox="1"/>
              <p:nvPr/>
            </p:nvSpPr>
            <p:spPr>
              <a:xfrm>
                <a:off x="612839" y="920672"/>
                <a:ext cx="9855631" cy="24702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vi-VN" sz="1800" dirty="0"/>
                  <a:t>Âm thanh </a:t>
                </a:r>
                <a:r>
                  <a:rPr lang="vi-VN" sz="1800" dirty="0" err="1"/>
                  <a:t>truyền</a:t>
                </a:r>
                <a:r>
                  <a:rPr lang="vi-VN" sz="1800" dirty="0"/>
                  <a:t> trong không </a:t>
                </a:r>
                <a:r>
                  <a:rPr lang="vi-VN" sz="1800" dirty="0" err="1"/>
                  <a:t>khí</a:t>
                </a:r>
                <a:r>
                  <a:rPr lang="vi-VN" sz="1800" dirty="0"/>
                  <a:t> </a:t>
                </a:r>
                <a:r>
                  <a:rPr lang="vi-VN" sz="1800" dirty="0" err="1"/>
                  <a:t>được</a:t>
                </a:r>
                <a:r>
                  <a:rPr lang="vi-VN" sz="1800" dirty="0"/>
                  <a:t> mô </a:t>
                </a:r>
                <a:r>
                  <a:rPr lang="vi-VN" sz="1800" dirty="0" err="1"/>
                  <a:t>tả</a:t>
                </a:r>
                <a:r>
                  <a:rPr lang="vi-VN" sz="1800" dirty="0"/>
                  <a:t> </a:t>
                </a:r>
                <a:r>
                  <a:rPr lang="vi-VN" sz="1800" dirty="0" err="1"/>
                  <a:t>bằng</a:t>
                </a:r>
                <a:r>
                  <a:rPr lang="vi-VN" sz="1800" dirty="0"/>
                  <a:t> phương </a:t>
                </a:r>
                <a:r>
                  <a:rPr lang="vi-VN" sz="1800" dirty="0" err="1"/>
                  <a:t>trình</a:t>
                </a:r>
                <a:r>
                  <a:rPr lang="vi-VN" sz="1800" dirty="0"/>
                  <a:t> sau: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ρ</m:t>
                              </m:r>
                            </m:e>
                            <m:sub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p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p</m:t>
                          </m:r>
                        </m:num>
                        <m:den>
                          <m:r>
                            <a:rPr lang="en-US" sz="180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18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800">
                          <a:latin typeface="Cambria Math" panose="02040503050406030204" pitchFamily="18" charset="0"/>
                        </a:rPr>
                        <m:t>𝛻</m:t>
                      </m:r>
                      <m:r>
                        <a:rPr lang="en-US" sz="1800">
                          <a:latin typeface="Cambria Math" panose="02040503050406030204" pitchFamily="18" charset="0"/>
                        </a:rPr>
                        <m:t>.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  <m:d>
                            <m:d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𝛻</m:t>
                              </m:r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80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d>
                        </m:e>
                      </m:d>
                      <m:r>
                        <a:rPr lang="en-US" sz="18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sz="180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vi-VN" sz="1800" dirty="0">
                  <a:latin typeface="+mn-lt"/>
                </a:endParaRPr>
              </a:p>
              <a:p>
                <a:r>
                  <a:rPr lang="vi-VN" sz="1800" dirty="0">
                    <a:latin typeface="+mn-lt"/>
                  </a:rPr>
                  <a:t>Trong </a:t>
                </a:r>
                <a:r>
                  <a:rPr lang="vi-VN" sz="1800" dirty="0" err="1">
                    <a:latin typeface="+mn-lt"/>
                  </a:rPr>
                  <a:t>đó</a:t>
                </a:r>
                <a:r>
                  <a:rPr lang="vi-VN" sz="1800" dirty="0">
                    <a:latin typeface="+mn-lt"/>
                  </a:rPr>
                  <a:t>:</a:t>
                </a:r>
              </a:p>
              <a:p>
                <a:r>
                  <a:rPr lang="en-US" sz="1800" dirty="0">
                    <a:latin typeface="+mn-lt"/>
                  </a:rPr>
                  <a:t>p: </a:t>
                </a:r>
                <a:r>
                  <a:rPr lang="en-US" sz="1800" dirty="0" err="1">
                    <a:latin typeface="+mn-lt"/>
                  </a:rPr>
                  <a:t>áp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suất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âm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thanh</a:t>
                </a:r>
                <a:r>
                  <a:rPr lang="en-US" sz="1800" dirty="0">
                    <a:latin typeface="+mn-lt"/>
                  </a:rPr>
                  <a:t>; </a:t>
                </a:r>
                <a:endParaRPr lang="vi-VN" sz="1800" dirty="0">
                  <a:latin typeface="+mn-lt"/>
                </a:endParaRPr>
              </a:p>
              <a:p>
                <a:r>
                  <a:rPr lang="en-US" sz="1800" dirty="0">
                    <a:latin typeface="+mn-lt"/>
                  </a:rPr>
                  <a:t>ρ</a:t>
                </a:r>
                <a:r>
                  <a:rPr lang="en-US" sz="1800" baseline="-25000" dirty="0">
                    <a:latin typeface="+mn-lt"/>
                  </a:rPr>
                  <a:t>0</a:t>
                </a:r>
                <a:r>
                  <a:rPr lang="en-US" sz="1800" dirty="0">
                    <a:latin typeface="+mn-lt"/>
                  </a:rPr>
                  <a:t>: </a:t>
                </a:r>
                <a:r>
                  <a:rPr lang="en-US" sz="1800" dirty="0" err="1">
                    <a:latin typeface="+mn-lt"/>
                  </a:rPr>
                  <a:t>mật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độ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môi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trường</a:t>
                </a:r>
                <a:r>
                  <a:rPr lang="en-US" sz="1800" dirty="0">
                    <a:latin typeface="+mn-lt"/>
                  </a:rPr>
                  <a:t>; </a:t>
                </a:r>
                <a:endParaRPr lang="vi-VN" sz="1800" dirty="0">
                  <a:latin typeface="+mn-lt"/>
                </a:endParaRPr>
              </a:p>
              <a:p>
                <a:r>
                  <a:rPr lang="en-US" sz="1800" dirty="0">
                    <a:latin typeface="+mn-lt"/>
                  </a:rPr>
                  <a:t>c: </a:t>
                </a:r>
                <a:r>
                  <a:rPr lang="en-US" sz="1800" dirty="0" err="1">
                    <a:latin typeface="+mn-lt"/>
                  </a:rPr>
                  <a:t>vận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tốc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âm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 err="1">
                    <a:latin typeface="+mn-lt"/>
                  </a:rPr>
                  <a:t>thanh</a:t>
                </a:r>
                <a:r>
                  <a:rPr lang="en-US" sz="1800" dirty="0">
                    <a:latin typeface="+mn-lt"/>
                  </a:rPr>
                  <a:t>; </a:t>
                </a:r>
              </a:p>
              <a:p>
                <a:r>
                  <a:rPr lang="en-US" sz="1800" dirty="0">
                    <a:latin typeface="+mn-lt"/>
                  </a:rPr>
                  <a:t>Q, q: </a:t>
                </a:r>
                <a:r>
                  <a:rPr lang="en-US" sz="1800" dirty="0" err="1">
                    <a:latin typeface="+mn-lt"/>
                  </a:rPr>
                  <a:t>nguồn</a:t>
                </a:r>
                <a:r>
                  <a:rPr lang="en-US" sz="1800" dirty="0">
                    <a:latin typeface="+mn-lt"/>
                  </a:rPr>
                  <a:t>.  </a:t>
                </a:r>
                <a:endParaRPr lang="vi-VN" sz="1800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A3613B-E905-3972-4AB8-F20A17899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839" y="920672"/>
                <a:ext cx="9855631" cy="2470228"/>
              </a:xfrm>
              <a:prstGeom prst="rect">
                <a:avLst/>
              </a:prstGeom>
              <a:blipFill>
                <a:blip r:embed="rId2"/>
                <a:stretch>
                  <a:fillRect l="-557" t="-1235" b="-32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9828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X9814">
            <a:hlinkClick r:id="" action="ppaction://media"/>
            <a:extLst>
              <a:ext uri="{FF2B5EF4-FFF2-40B4-BE49-F238E27FC236}">
                <a16:creationId xmlns:a16="http://schemas.microsoft.com/office/drawing/2014/main" id="{4408E1B3-4B13-4E42-AF93-19283DFDC9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3525" y="3289375"/>
            <a:ext cx="609600" cy="609600"/>
          </a:xfrm>
          <a:prstGeom prst="rect">
            <a:avLst/>
          </a:prstGeom>
        </p:spPr>
      </p:pic>
      <p:pic>
        <p:nvPicPr>
          <p:cNvPr id="6" name="SPH0645M4H">
            <a:hlinkClick r:id="" action="ppaction://media"/>
            <a:extLst>
              <a:ext uri="{FF2B5EF4-FFF2-40B4-BE49-F238E27FC236}">
                <a16:creationId xmlns:a16="http://schemas.microsoft.com/office/drawing/2014/main" id="{29D5F4CD-982E-E0C5-0251-64B0B001DB4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33965" y="3355204"/>
            <a:ext cx="609600" cy="609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B429A3-54C4-F43E-A477-2314E260A6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402" y="1720904"/>
            <a:ext cx="2759394" cy="1474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D40037-A18A-CB01-2097-5F512E40B3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0632" y="1720930"/>
            <a:ext cx="2560832" cy="14770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C489388-B1C6-258F-7D98-EA6EAAD35B0A}"/>
              </a:ext>
            </a:extLst>
          </p:cNvPr>
          <p:cNvSpPr txBox="1"/>
          <p:nvPr/>
        </p:nvSpPr>
        <p:spPr>
          <a:xfrm>
            <a:off x="201310" y="286995"/>
            <a:ext cx="2334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CẢM BIẾN ÂM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A429C7B-32F4-4118-7A65-2676C2F724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48134" y="1560082"/>
            <a:ext cx="2676899" cy="19576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D602B81-54B4-8B40-C33A-86ADD42A8E91}"/>
              </a:ext>
            </a:extLst>
          </p:cNvPr>
          <p:cNvSpPr txBox="1"/>
          <p:nvPr/>
        </p:nvSpPr>
        <p:spPr>
          <a:xfrm>
            <a:off x="6342706" y="3780745"/>
            <a:ext cx="5355769" cy="2545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Acoustic overload point (AOP) : 120 dB SPL</a:t>
            </a:r>
          </a:p>
          <a:p>
            <a:pPr>
              <a:lnSpc>
                <a:spcPct val="150000"/>
              </a:lnSpc>
            </a:pPr>
            <a:r>
              <a:rPr lang="en-US" dirty="0"/>
              <a:t>Signal-to-noise ratio: 64</a:t>
            </a:r>
          </a:p>
          <a:p>
            <a:pPr>
              <a:lnSpc>
                <a:spcPct val="150000"/>
              </a:lnSpc>
            </a:pPr>
            <a:r>
              <a:rPr lang="en-US" dirty="0"/>
              <a:t>Omnidirectional sensitivity</a:t>
            </a:r>
          </a:p>
          <a:p>
            <a:pPr>
              <a:lnSpc>
                <a:spcPct val="150000"/>
              </a:lnSpc>
            </a:pPr>
            <a:r>
              <a:rPr lang="en-US" dirty="0"/>
              <a:t>Package(mm): 3 x 4 x 1 </a:t>
            </a:r>
          </a:p>
          <a:p>
            <a:pPr>
              <a:lnSpc>
                <a:spcPct val="150000"/>
              </a:lnSpc>
            </a:pPr>
            <a:r>
              <a:rPr lang="en-US" dirty="0"/>
              <a:t>Sensitivity (dB): -26 </a:t>
            </a:r>
            <a:r>
              <a:rPr lang="en-US" dirty="0" err="1"/>
              <a:t>dBFS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6881DF-69D8-E717-9752-85A2B07B273F}"/>
              </a:ext>
            </a:extLst>
          </p:cNvPr>
          <p:cNvCxnSpPr>
            <a:cxnSpLocks/>
          </p:cNvCxnSpPr>
          <p:nvPr/>
        </p:nvCxnSpPr>
        <p:spPr>
          <a:xfrm>
            <a:off x="5691868" y="548605"/>
            <a:ext cx="0" cy="63093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B1CAD3B-4567-F016-47D8-3CEF0EDC1900}"/>
              </a:ext>
            </a:extLst>
          </p:cNvPr>
          <p:cNvSpPr txBox="1"/>
          <p:nvPr/>
        </p:nvSpPr>
        <p:spPr>
          <a:xfrm>
            <a:off x="9357937" y="1150582"/>
            <a:ext cx="2048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MP34DT01-M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10933C-BAF0-8C6F-39E7-B214A8FFE31E}"/>
              </a:ext>
            </a:extLst>
          </p:cNvPr>
          <p:cNvSpPr txBox="1"/>
          <p:nvPr/>
        </p:nvSpPr>
        <p:spPr>
          <a:xfrm>
            <a:off x="533921" y="1150582"/>
            <a:ext cx="2352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ECM microphone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385C08-6A9E-BAF7-4CB5-07630F1B2D1B}"/>
              </a:ext>
            </a:extLst>
          </p:cNvPr>
          <p:cNvSpPr txBox="1"/>
          <p:nvPr/>
        </p:nvSpPr>
        <p:spPr>
          <a:xfrm>
            <a:off x="6211023" y="1150582"/>
            <a:ext cx="2352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MEMS microphone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3FEA66-25F4-8273-974D-36E2836BF72C}"/>
              </a:ext>
            </a:extLst>
          </p:cNvPr>
          <p:cNvSpPr txBox="1"/>
          <p:nvPr/>
        </p:nvSpPr>
        <p:spPr>
          <a:xfrm>
            <a:off x="336099" y="3764018"/>
            <a:ext cx="5355769" cy="2545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Acoustic overload point (AOP) : 115 dB SPL</a:t>
            </a:r>
          </a:p>
          <a:p>
            <a:pPr>
              <a:lnSpc>
                <a:spcPct val="150000"/>
              </a:lnSpc>
            </a:pPr>
            <a:r>
              <a:rPr lang="en-US" dirty="0"/>
              <a:t>Signal-to-noise ratio: </a:t>
            </a:r>
            <a:r>
              <a:rPr lang="fr-FR" dirty="0"/>
              <a:t>60</a:t>
            </a:r>
          </a:p>
          <a:p>
            <a:pPr>
              <a:lnSpc>
                <a:spcPct val="150000"/>
              </a:lnSpc>
            </a:pPr>
            <a:r>
              <a:rPr lang="en-US" dirty="0"/>
              <a:t>Omnidirectional sensitivity</a:t>
            </a:r>
          </a:p>
          <a:p>
            <a:pPr>
              <a:lnSpc>
                <a:spcPct val="150000"/>
              </a:lnSpc>
            </a:pPr>
            <a:r>
              <a:rPr lang="fr-FR" dirty="0"/>
              <a:t>Package(mm): 9.7 x 9.7 x 4.5 </a:t>
            </a:r>
          </a:p>
          <a:p>
            <a:pPr>
              <a:lnSpc>
                <a:spcPct val="150000"/>
              </a:lnSpc>
            </a:pPr>
            <a:r>
              <a:rPr lang="en-US" dirty="0"/>
              <a:t>Sensitivity (dB):	-37 dB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A2D4B1-10D5-9C21-1C39-024C14619CF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677" t="-855" r="66583" b="855"/>
          <a:stretch/>
        </p:blipFill>
        <p:spPr>
          <a:xfrm>
            <a:off x="3423944" y="1370785"/>
            <a:ext cx="1602497" cy="1690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86E3FF-EB2B-C3A8-6317-F8275F832B69}"/>
              </a:ext>
            </a:extLst>
          </p:cNvPr>
          <p:cNvSpPr txBox="1"/>
          <p:nvPr/>
        </p:nvSpPr>
        <p:spPr>
          <a:xfrm>
            <a:off x="3551703" y="1150582"/>
            <a:ext cx="2048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CMEJ-9745-37-P</a:t>
            </a:r>
          </a:p>
        </p:txBody>
      </p:sp>
    </p:spTree>
    <p:extLst>
      <p:ext uri="{BB962C8B-B14F-4D97-AF65-F5344CB8AC3E}">
        <p14:creationId xmlns:p14="http://schemas.microsoft.com/office/powerpoint/2010/main" val="3307476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êu đề 1">
            <a:extLst>
              <a:ext uri="{FF2B5EF4-FFF2-40B4-BE49-F238E27FC236}">
                <a16:creationId xmlns:a16="http://schemas.microsoft.com/office/drawing/2014/main" id="{34D5931B-8456-2DCE-F84F-94DE824F5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5367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VI XỬ LÝ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F4A0C291-0BEE-2091-265A-43CCE05F5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60523"/>
              </p:ext>
            </p:extLst>
          </p:nvPr>
        </p:nvGraphicFramePr>
        <p:xfrm>
          <a:off x="495300" y="1524000"/>
          <a:ext cx="11029950" cy="41668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7546">
                  <a:extLst>
                    <a:ext uri="{9D8B030D-6E8A-4147-A177-3AD203B41FA5}">
                      <a16:colId xmlns:a16="http://schemas.microsoft.com/office/drawing/2014/main" val="1579518493"/>
                    </a:ext>
                  </a:extLst>
                </a:gridCol>
                <a:gridCol w="4535309">
                  <a:extLst>
                    <a:ext uri="{9D8B030D-6E8A-4147-A177-3AD203B41FA5}">
                      <a16:colId xmlns:a16="http://schemas.microsoft.com/office/drawing/2014/main" val="916456613"/>
                    </a:ext>
                  </a:extLst>
                </a:gridCol>
                <a:gridCol w="4207095">
                  <a:extLst>
                    <a:ext uri="{9D8B030D-6E8A-4147-A177-3AD203B41FA5}">
                      <a16:colId xmlns:a16="http://schemas.microsoft.com/office/drawing/2014/main" val="922954193"/>
                    </a:ext>
                  </a:extLst>
                </a:gridCol>
              </a:tblGrid>
              <a:tr h="179794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16272"/>
                  </a:ext>
                </a:extLst>
              </a:tr>
              <a:tr h="669032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 </a:t>
                      </a:r>
                      <a:r>
                        <a:rPr lang="en-US" sz="18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xử</a:t>
                      </a: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lý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Hai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nhân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xử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lý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Tensilica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Xtensa 32-bit.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Tốc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xử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lý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lên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đến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240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MHz.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Cortex-M4F ARM 32-bit.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Tốc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xử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lý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lên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đến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64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MHz.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89009"/>
                  </a:ext>
                </a:extLst>
              </a:tr>
              <a:tr h="600732">
                <a:tc>
                  <a:txBody>
                    <a:bodyPr/>
                    <a:lstStyle/>
                    <a:p>
                      <a:r>
                        <a:rPr lang="en-US" sz="1800" b="1" dirty="0" err="1"/>
                        <a:t>Bộ</a:t>
                      </a:r>
                      <a:r>
                        <a:rPr lang="en-US" sz="1800" b="1" dirty="0"/>
                        <a:t> </a:t>
                      </a:r>
                      <a:r>
                        <a:rPr lang="en-US" sz="1800" b="1" dirty="0" err="1"/>
                        <a:t>nhớ</a:t>
                      </a:r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RAM: 520 KB SRAM.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Flash: 4 MB.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RAM: 256 KB.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Flash: 1 MB.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372811"/>
                  </a:ext>
                </a:extLst>
              </a:tr>
              <a:tr h="419672">
                <a:tc>
                  <a:txBody>
                    <a:bodyPr/>
                    <a:lstStyle/>
                    <a:p>
                      <a:r>
                        <a:rPr lang="en-US" sz="1800" b="1" dirty="0"/>
                        <a:t>Giao </a:t>
                      </a:r>
                      <a:r>
                        <a:rPr lang="en-US" sz="1800" b="1" dirty="0" err="1"/>
                        <a:t>tiếp</a:t>
                      </a:r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Bluetooth Low Energy (BLE) v4.2.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Bluetooth Low Energy (BLE) v5.0.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063991"/>
                  </a:ext>
                </a:extLst>
              </a:tr>
              <a:tr h="475958">
                <a:tc>
                  <a:txBody>
                    <a:bodyPr/>
                    <a:lstStyle/>
                    <a:p>
                      <a:r>
                        <a:rPr lang="vi-VN" sz="1800" b="1" i="0" kern="1200" dirty="0">
                          <a:solidFill>
                            <a:schemeClr val="dk1"/>
                          </a:solidFill>
                          <a:effectLst/>
                          <a:latin typeface="Aptos (Body)"/>
                          <a:ea typeface="+mn-ea"/>
                          <a:cs typeface="+mn-cs"/>
                        </a:rPr>
                        <a:t>Tiêu thụ </a:t>
                      </a:r>
                      <a:endParaRPr lang="en-US" sz="1800" dirty="0">
                        <a:latin typeface="Aptos (Body)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Hoạt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80 mA.</a:t>
                      </a:r>
                    </a:p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Chế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ngủ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&lt; 5 </a:t>
                      </a:r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μ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Hoạt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1.9 mA (BLE Advertising)</a:t>
                      </a:r>
                    </a:p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Chế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ngủ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&lt; 1 </a:t>
                      </a:r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μ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837068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DB1451F-CB85-1894-633B-9CB7BFB42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466" y="1613519"/>
            <a:ext cx="1957609" cy="14226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2F2F21-36DE-5AD6-503E-B19A21C19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703" y="1645888"/>
            <a:ext cx="2129075" cy="158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lar blue circuit board&#10;&#10;Description automatically generated">
            <a:extLst>
              <a:ext uri="{FF2B5EF4-FFF2-40B4-BE49-F238E27FC236}">
                <a16:creationId xmlns:a16="http://schemas.microsoft.com/office/drawing/2014/main" id="{4C0538E8-1619-6EE4-4EA2-F1C4A1F16B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710" y="3429000"/>
            <a:ext cx="2832822" cy="280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10F8BA-EC74-80E4-B3EF-EFF4BFC5D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82" y="1453099"/>
            <a:ext cx="6521079" cy="4779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D1F997-5480-4DD5-41F6-2F90332C38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1179" y="296566"/>
            <a:ext cx="2800353" cy="268771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A39893F-9E5F-4A4E-8368-B346EDBF4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76975" cy="625475"/>
          </a:xfrm>
        </p:spPr>
        <p:txBody>
          <a:bodyPr>
            <a:normAutofit fontScale="90000"/>
          </a:bodyPr>
          <a:lstStyle/>
          <a:p>
            <a:r>
              <a:rPr lang="en-US" dirty="0"/>
              <a:t>MẠCH PCB</a:t>
            </a:r>
          </a:p>
        </p:txBody>
      </p:sp>
    </p:spTree>
    <p:extLst>
      <p:ext uri="{BB962C8B-B14F-4D97-AF65-F5344CB8AC3E}">
        <p14:creationId xmlns:p14="http://schemas.microsoft.com/office/powerpoint/2010/main" val="207947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A2B63-0738-4294-166A-FCD2D2D97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135" y="68793"/>
            <a:ext cx="10515600" cy="1325563"/>
          </a:xfrm>
        </p:spPr>
        <p:txBody>
          <a:bodyPr/>
          <a:lstStyle/>
          <a:p>
            <a:r>
              <a:rPr lang="en-US" dirty="0"/>
              <a:t>LẬP TRÌNH VI XỬ LÝ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E5768-F205-6F80-BBB8-0CB0F2DA3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388" y="264581"/>
            <a:ext cx="6058151" cy="132556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269A6F2-5C3A-E93B-E968-FDC1AE64D7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78" y="1582261"/>
            <a:ext cx="7814873" cy="484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6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4F7A-1824-B687-38B0-436974221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468" y="126998"/>
            <a:ext cx="5432571" cy="1325563"/>
          </a:xfrm>
        </p:spPr>
        <p:txBody>
          <a:bodyPr/>
          <a:lstStyle/>
          <a:p>
            <a:r>
              <a:rPr lang="en-US" dirty="0"/>
              <a:t>LẬP TRÌNH VI XỬ LÝ</a:t>
            </a:r>
          </a:p>
        </p:txBody>
      </p:sp>
      <p:sp>
        <p:nvSpPr>
          <p:cNvPr id="6" name="Google Shape;179;p6">
            <a:extLst>
              <a:ext uri="{FF2B5EF4-FFF2-40B4-BE49-F238E27FC236}">
                <a16:creationId xmlns:a16="http://schemas.microsoft.com/office/drawing/2014/main" id="{45FB1FE6-547A-B334-0A60-E9AD9B7585D9}"/>
              </a:ext>
            </a:extLst>
          </p:cNvPr>
          <p:cNvSpPr txBox="1"/>
          <p:nvPr/>
        </p:nvSpPr>
        <p:spPr>
          <a:xfrm>
            <a:off x="464468" y="1219542"/>
            <a:ext cx="5766806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vi-VN" sz="2000" b="1" i="1" dirty="0"/>
              <a:t>Bộ lọc</a:t>
            </a:r>
            <a:r>
              <a:rPr lang="en-US" sz="2000" b="1" i="1" dirty="0"/>
              <a:t> </a:t>
            </a:r>
            <a:r>
              <a:rPr lang="en-US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band-pass</a:t>
            </a:r>
            <a:r>
              <a:rPr lang="en-US" sz="2000" b="1" i="1" dirty="0"/>
              <a:t> </a:t>
            </a:r>
            <a:r>
              <a:rPr lang="vi-VN" sz="2000" b="1" i="1" dirty="0"/>
              <a:t>Butterworth</a:t>
            </a:r>
            <a:r>
              <a:rPr lang="en-US" sz="2000" b="1" i="1" dirty="0"/>
              <a:t>: </a:t>
            </a:r>
            <a:r>
              <a:rPr lang="vi-VN" sz="2000" dirty="0"/>
              <a:t>Cho phép chuyển những tần số trong miền ban thông không gây lệch pha và cố gắng giảm thiểu độ mạnh tín hiệu của ban chặn</a:t>
            </a:r>
            <a:r>
              <a:rPr lang="en-US" sz="2000" dirty="0"/>
              <a:t>.</a:t>
            </a:r>
            <a:endParaRPr lang="vi-VN" sz="20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3B904EF-1254-3890-05D3-43C8D94AB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778940"/>
              </p:ext>
            </p:extLst>
          </p:nvPr>
        </p:nvGraphicFramePr>
        <p:xfrm>
          <a:off x="7066618" y="4096490"/>
          <a:ext cx="4645572" cy="2088397"/>
        </p:xfrm>
        <a:graphic>
          <a:graphicData uri="http://schemas.openxmlformats.org/drawingml/2006/table">
            <a:tbl>
              <a:tblPr firstRow="1" firstCol="1" bandRow="1"/>
              <a:tblGrid>
                <a:gridCol w="4645572">
                  <a:extLst>
                    <a:ext uri="{9D8B030D-6E8A-4147-A177-3AD203B41FA5}">
                      <a16:colId xmlns:a16="http://schemas.microsoft.com/office/drawing/2014/main" val="2859251986"/>
                    </a:ext>
                  </a:extLst>
                </a:gridCol>
              </a:tblGrid>
              <a:tr h="24770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Ưu điểm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3952808"/>
                  </a:ext>
                </a:extLst>
              </a:tr>
              <a:tr h="18239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-</a:t>
                      </a:r>
                      <a:r>
                        <a:rPr lang="en-US" sz="1600" kern="100" dirty="0">
                          <a:effectLst/>
                        </a:rPr>
                        <a:t> </a:t>
                      </a:r>
                      <a:r>
                        <a:rPr lang="vi-VN" sz="1600" kern="100" dirty="0">
                          <a:effectLst/>
                        </a:rPr>
                        <a:t>Độ lọc nhiễu ổn.</a:t>
                      </a:r>
                      <a:endParaRPr lang="en-US" sz="1600" kern="1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-</a:t>
                      </a:r>
                      <a:r>
                        <a:rPr lang="en-US" sz="1600" kern="100" dirty="0">
                          <a:effectLst/>
                        </a:rPr>
                        <a:t> </a:t>
                      </a:r>
                      <a:r>
                        <a:rPr lang="vi-VN" sz="1600" kern="100" dirty="0">
                          <a:effectLst/>
                        </a:rPr>
                        <a:t>Đường cong mượt mà nhất.</a:t>
                      </a:r>
                      <a:endParaRPr lang="en-US" sz="1600" kern="1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- Không có gợn sóng</a:t>
                      </a:r>
                      <a:endParaRPr lang="en-US" sz="1600" kern="1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- Độ phức tạp và tốn tài nguyên tính toán thấp</a:t>
                      </a:r>
                      <a:endParaRPr lang="en-US" sz="1600" kern="1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kern="100" dirty="0">
                          <a:effectLst/>
                        </a:rPr>
                        <a:t>-</a:t>
                      </a:r>
                      <a:r>
                        <a:rPr lang="en-US" sz="1600" kern="100" dirty="0">
                          <a:effectLst/>
                        </a:rPr>
                        <a:t> </a:t>
                      </a:r>
                      <a:r>
                        <a:rPr lang="vi-VN" sz="1600" kern="100" dirty="0">
                          <a:effectLst/>
                        </a:rPr>
                        <a:t>Thời gian delay ít nhất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8100718"/>
                  </a:ext>
                </a:extLst>
              </a:tr>
            </a:tbl>
          </a:graphicData>
        </a:graphic>
      </p:graphicFrame>
      <p:pic>
        <p:nvPicPr>
          <p:cNvPr id="8" name="Content Placeholder 7" descr="A diagram of a bandpass filter&#10;&#10;Description automatically generated">
            <a:extLst>
              <a:ext uri="{FF2B5EF4-FFF2-40B4-BE49-F238E27FC236}">
                <a16:creationId xmlns:a16="http://schemas.microsoft.com/office/drawing/2014/main" id="{13891E3D-A4D9-26A6-2E99-A61FDCB18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119" y="789780"/>
            <a:ext cx="5432571" cy="3024585"/>
          </a:xfr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1824AC92-EAF9-5842-F044-FCD309A0FC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9ABEDF-7D15-E60C-9715-F30C091D4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17" y="2542941"/>
            <a:ext cx="4515480" cy="10955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36B930-3BC9-8AFA-061E-AD7AAF63E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48" y="3677705"/>
            <a:ext cx="6339852" cy="176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49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BC415B-5CDC-6545-0125-A40D48E66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066537"/>
            <a:ext cx="8839200" cy="15925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B4326E-4E1F-21A9-F427-C17E39AFF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2844448"/>
            <a:ext cx="8839200" cy="15925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BD6546-30EF-4C93-E967-B8CFA723D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400" y="4622358"/>
            <a:ext cx="8839200" cy="178688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E9B6C19-1D95-DBC8-AF33-8694AE0A0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55" y="321722"/>
            <a:ext cx="8222109" cy="462743"/>
          </a:xfrm>
        </p:spPr>
        <p:txBody>
          <a:bodyPr>
            <a:normAutofit fontScale="90000"/>
          </a:bodyPr>
          <a:lstStyle/>
          <a:p>
            <a:r>
              <a:rPr lang="en-US" dirty="0"/>
              <a:t>KẾT QUẢ BỘ LỌC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F5138-E1C3-FB56-E9AC-18BBBDCBC5F5}"/>
              </a:ext>
            </a:extLst>
          </p:cNvPr>
          <p:cNvSpPr txBox="1"/>
          <p:nvPr/>
        </p:nvSpPr>
        <p:spPr>
          <a:xfrm rot="16200000">
            <a:off x="1053952" y="1613194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055470-6C6A-24F1-8DFC-DAD6E0A22E8A}"/>
              </a:ext>
            </a:extLst>
          </p:cNvPr>
          <p:cNvSpPr txBox="1"/>
          <p:nvPr/>
        </p:nvSpPr>
        <p:spPr>
          <a:xfrm rot="16200000">
            <a:off x="1053952" y="3244334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5AA474-BBBB-AC93-EB20-649AE9D97185}"/>
              </a:ext>
            </a:extLst>
          </p:cNvPr>
          <p:cNvSpPr txBox="1"/>
          <p:nvPr/>
        </p:nvSpPr>
        <p:spPr>
          <a:xfrm rot="16200000">
            <a:off x="1053952" y="5169015"/>
            <a:ext cx="87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21E930-5B44-F685-74CF-0EAED8E0C599}"/>
              </a:ext>
            </a:extLst>
          </p:cNvPr>
          <p:cNvSpPr txBox="1"/>
          <p:nvPr/>
        </p:nvSpPr>
        <p:spPr>
          <a:xfrm>
            <a:off x="5623034" y="2491906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6FED6F-DA03-9EA4-A064-ADB7405396BD}"/>
              </a:ext>
            </a:extLst>
          </p:cNvPr>
          <p:cNvSpPr txBox="1"/>
          <p:nvPr/>
        </p:nvSpPr>
        <p:spPr>
          <a:xfrm>
            <a:off x="5623034" y="4292887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CB0F6A-A01F-11CE-AD58-4040EE98673B}"/>
              </a:ext>
            </a:extLst>
          </p:cNvPr>
          <p:cNvSpPr txBox="1"/>
          <p:nvPr/>
        </p:nvSpPr>
        <p:spPr>
          <a:xfrm>
            <a:off x="5623033" y="6221015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1125093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2510</TotalTime>
  <Words>1356</Words>
  <Application>Microsoft Office PowerPoint</Application>
  <PresentationFormat>Widescreen</PresentationFormat>
  <Paragraphs>165</Paragraphs>
  <Slides>16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Aptos</vt:lpstr>
      <vt:lpstr>Aptos (Body)</vt:lpstr>
      <vt:lpstr>Aptos Display</vt:lpstr>
      <vt:lpstr>Arial</vt:lpstr>
      <vt:lpstr>Arial (Body)</vt:lpstr>
      <vt:lpstr>Calibri</vt:lpstr>
      <vt:lpstr>Cambria Math</vt:lpstr>
      <vt:lpstr>Tahoma</vt:lpstr>
      <vt:lpstr>Times New Roman</vt:lpstr>
      <vt:lpstr>Wingdings</vt:lpstr>
      <vt:lpstr>Office Theme</vt:lpstr>
      <vt:lpstr>ĐỒ ÁN TỐT NGHIỆP</vt:lpstr>
      <vt:lpstr>PowerPoint Presentation</vt:lpstr>
      <vt:lpstr>PowerPoint Presentation</vt:lpstr>
      <vt:lpstr>PowerPoint Presentation</vt:lpstr>
      <vt:lpstr>VI XỬ LÝ</vt:lpstr>
      <vt:lpstr>MẠCH PCB</vt:lpstr>
      <vt:lpstr>LẬP TRÌNH VI XỬ LÝ</vt:lpstr>
      <vt:lpstr>LẬP TRÌNH VI XỬ LÝ</vt:lpstr>
      <vt:lpstr>KẾT QUẢ BỘ LỌC</vt:lpstr>
      <vt:lpstr>ỨNG DỤNG ĐIỆN THOẠI</vt:lpstr>
      <vt:lpstr>ỨNG DỤNG ĐIỆN THOẠI</vt:lpstr>
      <vt:lpstr>TIẾNG THỞ BÌNH THƯỜNG</vt:lpstr>
      <vt:lpstr>TIẾNG THỞ KHÒ KHÈ</vt:lpstr>
      <vt:lpstr>TIẾNG THỞ RHONCHI</vt:lpstr>
      <vt:lpstr>Hướng phát triển</vt:lpstr>
      <vt:lpstr>CẢM ƠN THẦY CÔ VÀ CÁC BẠN ĐÃ CHÚ Ý LẮNG NGHE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dc:creator>Tu Nguyen Minh</dc:creator>
  <cp:lastModifiedBy>Tu Nguyen Minh</cp:lastModifiedBy>
  <cp:revision>16</cp:revision>
  <dcterms:created xsi:type="dcterms:W3CDTF">2024-04-22T15:04:41Z</dcterms:created>
  <dcterms:modified xsi:type="dcterms:W3CDTF">2024-05-04T07:14:26Z</dcterms:modified>
</cp:coreProperties>
</file>

<file path=docProps/thumbnail.jpeg>
</file>